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1" r:id="rId7"/>
    <p:sldId id="261" r:id="rId8"/>
    <p:sldId id="262" r:id="rId9"/>
    <p:sldId id="263" r:id="rId10"/>
    <p:sldId id="264" r:id="rId11"/>
    <p:sldId id="265" r:id="rId12"/>
    <p:sldId id="268" r:id="rId13"/>
    <p:sldId id="269" r:id="rId14"/>
    <p:sldId id="270" r:id="rId15"/>
    <p:sldId id="272" r:id="rId16"/>
    <p:sldId id="273"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E7D47-FC6F-49C3-AA15-4E4A398B9761}" v="10" dt="2026-03-20T14:57:50.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200" y="2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PA PPA" userId="19b9f8a2109254a4" providerId="LiveId" clId="{ED04B3EF-CB23-4726-84C0-59B0F70BBAA8}"/>
    <pc:docChg chg="modSld">
      <pc:chgData name="PPA PPA" userId="19b9f8a2109254a4" providerId="LiveId" clId="{ED04B3EF-CB23-4726-84C0-59B0F70BBAA8}" dt="2026-03-20T14:57:50.867" v="9" actId="13926"/>
      <pc:docMkLst>
        <pc:docMk/>
      </pc:docMkLst>
      <pc:sldChg chg="modSp">
        <pc:chgData name="PPA PPA" userId="19b9f8a2109254a4" providerId="LiveId" clId="{ED04B3EF-CB23-4726-84C0-59B0F70BBAA8}" dt="2026-03-20T14:57:21.642" v="8" actId="20577"/>
        <pc:sldMkLst>
          <pc:docMk/>
          <pc:sldMk cId="0" sldId="259"/>
        </pc:sldMkLst>
        <pc:spChg chg="mod">
          <ac:chgData name="PPA PPA" userId="19b9f8a2109254a4" providerId="LiveId" clId="{ED04B3EF-CB23-4726-84C0-59B0F70BBAA8}" dt="2026-03-20T14:57:21.642" v="8" actId="20577"/>
          <ac:spMkLst>
            <pc:docMk/>
            <pc:sldMk cId="0" sldId="259"/>
            <ac:spMk id="3" creationId="{00000000-0000-0000-0000-000000000000}"/>
          </ac:spMkLst>
        </pc:spChg>
      </pc:sldChg>
      <pc:sldChg chg="modSp">
        <pc:chgData name="PPA PPA" userId="19b9f8a2109254a4" providerId="LiveId" clId="{ED04B3EF-CB23-4726-84C0-59B0F70BBAA8}" dt="2026-03-20T14:57:50.867" v="9" actId="13926"/>
        <pc:sldMkLst>
          <pc:docMk/>
          <pc:sldMk cId="0" sldId="273"/>
        </pc:sldMkLst>
        <pc:spChg chg="mod">
          <ac:chgData name="PPA PPA" userId="19b9f8a2109254a4" providerId="LiveId" clId="{ED04B3EF-CB23-4726-84C0-59B0F70BBAA8}" dt="2026-03-20T14:57:50.867" v="9" actId="13926"/>
          <ac:spMkLst>
            <pc:docMk/>
            <pc:sldMk cId="0" sldId="273"/>
            <ac:spMk id="2" creationId="{00000000-0000-0000-0000-000000000000}"/>
          </ac:spMkLst>
        </pc:spChg>
        <pc:spChg chg="mod">
          <ac:chgData name="PPA PPA" userId="19b9f8a2109254a4" providerId="LiveId" clId="{ED04B3EF-CB23-4726-84C0-59B0F70BBAA8}" dt="2026-03-20T14:57:50.867" v="9" actId="13926"/>
          <ac:spMkLst>
            <pc:docMk/>
            <pc:sldMk cId="0" sldId="273"/>
            <ac:spMk id="2048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126B6877-B61F-48B2-970A-0152DDDB789E}" type="datetimeFigureOut">
              <a:rPr lang="en-US"/>
              <a:pPr>
                <a:defRPr/>
              </a:pPr>
              <a:t>4/9/2026</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177CCD6D-BACC-4A7A-9713-59F483DD5544}" type="slidenum">
              <a:rPr lang="en-US" altLang="en-US"/>
              <a:pPr>
                <a:defRPr/>
              </a:pPr>
              <a:t>‹#›</a:t>
            </a:fld>
            <a:endParaRPr lang="en-US" altLang="en-US"/>
          </a:p>
        </p:txBody>
      </p:sp>
    </p:spTree>
    <p:extLst>
      <p:ext uri="{BB962C8B-B14F-4D97-AF65-F5344CB8AC3E}">
        <p14:creationId xmlns:p14="http://schemas.microsoft.com/office/powerpoint/2010/main" val="1867152964"/>
      </p:ext>
    </p:extLst>
  </p:cSld>
  <p:clrMapOvr>
    <a:overrideClrMapping bg1="dk1" tx1="lt1" bg2="dk2" tx2="lt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CD992EB-50B9-478A-98D6-8A3DD918EC21}" type="datetimeFigureOut">
              <a:rPr lang="en-US"/>
              <a:pPr>
                <a:defRPr/>
              </a:pPr>
              <a:t>4/9/2026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4CEBCA5-2477-42B6-A6B0-428542785646}" type="slidenum">
              <a:rPr lang="en-US" altLang="en-US"/>
              <a:pPr>
                <a:defRPr/>
              </a:pPr>
              <a:t>‹#›</a:t>
            </a:fld>
            <a:endParaRPr lang="en-US" altLang="en-US"/>
          </a:p>
        </p:txBody>
      </p:sp>
    </p:spTree>
    <p:extLst>
      <p:ext uri="{BB962C8B-B14F-4D97-AF65-F5344CB8AC3E}">
        <p14:creationId xmlns:p14="http://schemas.microsoft.com/office/powerpoint/2010/main" val="16431718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9D2E122-7512-4528-B01A-DAE7D822A28C}" type="datetimeFigureOut">
              <a:rPr lang="en-US"/>
              <a:pPr>
                <a:defRPr/>
              </a:pPr>
              <a:t>4/9/2026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2CEF38B-60F5-4585-831D-6966D0C6A854}" type="slidenum">
              <a:rPr lang="en-US" altLang="en-US"/>
              <a:pPr>
                <a:defRPr/>
              </a:pPr>
              <a:t>‹#›</a:t>
            </a:fld>
            <a:endParaRPr lang="en-US" altLang="en-US"/>
          </a:p>
        </p:txBody>
      </p:sp>
    </p:spTree>
    <p:extLst>
      <p:ext uri="{BB962C8B-B14F-4D97-AF65-F5344CB8AC3E}">
        <p14:creationId xmlns:p14="http://schemas.microsoft.com/office/powerpoint/2010/main" val="42107364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E136C96-45A8-4E55-B1DB-EE9DB3A8FE4D}" type="datetimeFigureOut">
              <a:rPr lang="en-US"/>
              <a:pPr>
                <a:defRPr/>
              </a:pPr>
              <a:t>4/9/2026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5F701C-62C5-4237-8033-64EED3067034}" type="slidenum">
              <a:rPr lang="en-US" altLang="en-US"/>
              <a:pPr>
                <a:defRPr/>
              </a:pPr>
              <a:t>‹#›</a:t>
            </a:fld>
            <a:endParaRPr lang="en-US" altLang="en-US"/>
          </a:p>
        </p:txBody>
      </p:sp>
    </p:spTree>
    <p:extLst>
      <p:ext uri="{BB962C8B-B14F-4D97-AF65-F5344CB8AC3E}">
        <p14:creationId xmlns:p14="http://schemas.microsoft.com/office/powerpoint/2010/main" val="13844137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F8AD5F6-E89E-416D-8FC0-D02B17B64C37}" type="datetimeFigureOut">
              <a:rPr lang="en-US"/>
              <a:pPr>
                <a:defRPr/>
              </a:pPr>
              <a:t>4/9/2026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2F2ABBB5-AB2A-4D3B-AA0E-724025BB3C4D}" type="slidenum">
              <a:rPr lang="en-US" altLang="en-US"/>
              <a:pPr>
                <a:defRPr/>
              </a:pPr>
              <a:t>‹#›</a:t>
            </a:fld>
            <a:endParaRPr lang="en-US" altLang="en-US"/>
          </a:p>
        </p:txBody>
      </p:sp>
    </p:spTree>
    <p:extLst>
      <p:ext uri="{BB962C8B-B14F-4D97-AF65-F5344CB8AC3E}">
        <p14:creationId xmlns:p14="http://schemas.microsoft.com/office/powerpoint/2010/main" val="1190231213"/>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F1DBC831-2660-4779-A588-9DCC27AFB470}" type="datetimeFigureOut">
              <a:rPr lang="en-US"/>
              <a:pPr>
                <a:defRPr/>
              </a:pPr>
              <a:t>4/9/2026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65B2225-310C-4182-8F33-B27EC9CAC283}" type="slidenum">
              <a:rPr lang="en-US" altLang="en-US"/>
              <a:pPr>
                <a:defRPr/>
              </a:pPr>
              <a:t>‹#›</a:t>
            </a:fld>
            <a:endParaRPr lang="en-US" altLang="en-US"/>
          </a:p>
        </p:txBody>
      </p:sp>
    </p:spTree>
    <p:extLst>
      <p:ext uri="{BB962C8B-B14F-4D97-AF65-F5344CB8AC3E}">
        <p14:creationId xmlns:p14="http://schemas.microsoft.com/office/powerpoint/2010/main" val="35123576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61C47BE4-CE2A-4019-A098-DE9983D607CE}" type="datetimeFigureOut">
              <a:rPr lang="en-US"/>
              <a:pPr>
                <a:defRPr/>
              </a:pPr>
              <a:t>4/9/2026</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19E811F1-8128-4B8D-9C21-2C4226479EC8}" type="slidenum">
              <a:rPr lang="en-US" altLang="en-US"/>
              <a:pPr>
                <a:defRPr/>
              </a:pPr>
              <a:t>‹#›</a:t>
            </a:fld>
            <a:endParaRPr lang="en-US" altLang="en-US"/>
          </a:p>
        </p:txBody>
      </p:sp>
    </p:spTree>
    <p:extLst>
      <p:ext uri="{BB962C8B-B14F-4D97-AF65-F5344CB8AC3E}">
        <p14:creationId xmlns:p14="http://schemas.microsoft.com/office/powerpoint/2010/main" val="33576013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8A12D3A1-A419-4FE0-8D39-A86B565742C6}" type="datetimeFigureOut">
              <a:rPr lang="en-US"/>
              <a:pPr>
                <a:defRPr/>
              </a:pPr>
              <a:t>4/9/2026</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B1805E5-ABFF-4115-A78A-503CB54F57AA}" type="slidenum">
              <a:rPr lang="en-US" altLang="en-US"/>
              <a:pPr>
                <a:defRPr/>
              </a:pPr>
              <a:t>‹#›</a:t>
            </a:fld>
            <a:endParaRPr lang="en-US" altLang="en-US"/>
          </a:p>
        </p:txBody>
      </p:sp>
    </p:spTree>
    <p:extLst>
      <p:ext uri="{BB962C8B-B14F-4D97-AF65-F5344CB8AC3E}">
        <p14:creationId xmlns:p14="http://schemas.microsoft.com/office/powerpoint/2010/main" val="374174995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1CA429D-1FBB-4441-ADC9-D676C522ED83}" type="datetimeFigureOut">
              <a:rPr lang="en-US"/>
              <a:pPr>
                <a:defRPr/>
              </a:pPr>
              <a:t>4/9/2026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D606F55-7EA5-4F6E-9D1E-384A2B33E094}" type="slidenum">
              <a:rPr lang="en-US" altLang="en-US"/>
              <a:pPr>
                <a:defRPr/>
              </a:pPr>
              <a:t>‹#›</a:t>
            </a:fld>
            <a:endParaRPr lang="en-US" altLang="en-US"/>
          </a:p>
        </p:txBody>
      </p:sp>
    </p:spTree>
    <p:extLst>
      <p:ext uri="{BB962C8B-B14F-4D97-AF65-F5344CB8AC3E}">
        <p14:creationId xmlns:p14="http://schemas.microsoft.com/office/powerpoint/2010/main" val="24053698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6CEFCC35-9566-40C8-915C-1C1C41CEAB90}" type="datetimeFigureOut">
              <a:rPr lang="en-US"/>
              <a:pPr>
                <a:defRPr/>
              </a:pPr>
              <a:t>4/9/2026</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149C3C1-0A4D-4C1C-8EC1-D50BB9F16A07}" type="slidenum">
              <a:rPr lang="en-US" altLang="en-US"/>
              <a:pPr>
                <a:defRPr/>
              </a:pPr>
              <a:t>‹#›</a:t>
            </a:fld>
            <a:endParaRPr lang="en-US" altLang="en-US"/>
          </a:p>
        </p:txBody>
      </p:sp>
    </p:spTree>
    <p:extLst>
      <p:ext uri="{BB962C8B-B14F-4D97-AF65-F5344CB8AC3E}">
        <p14:creationId xmlns:p14="http://schemas.microsoft.com/office/powerpoint/2010/main" val="92666494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5DFD489B-9938-4FB3-86A2-8242DD736797}" type="datetimeFigureOut">
              <a:rPr lang="en-US"/>
              <a:pPr>
                <a:defRPr/>
              </a:pPr>
              <a:t>4/9/2026</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35E8A26-C235-41D2-9B88-48185392BE10}" type="slidenum">
              <a:rPr lang="en-US" altLang="en-US"/>
              <a:pPr>
                <a:defRPr/>
              </a:pPr>
              <a:t>‹#›</a:t>
            </a:fld>
            <a:endParaRPr lang="en-US" altLang="en-US"/>
          </a:p>
        </p:txBody>
      </p:sp>
    </p:spTree>
    <p:extLst>
      <p:ext uri="{BB962C8B-B14F-4D97-AF65-F5344CB8AC3E}">
        <p14:creationId xmlns:p14="http://schemas.microsoft.com/office/powerpoint/2010/main" val="40299413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43AEE172-904D-4F19-9D08-BDA654CE0C6B}" type="datetimeFigureOut">
              <a:rPr lang="en-US"/>
              <a:pPr>
                <a:defRPr/>
              </a:pPr>
              <a:t>4/9/2026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433E1464-D631-4FD1-9D8F-43D82B76E00A}"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00" r:id="rId1"/>
    <p:sldLayoutId id="2147483692" r:id="rId2"/>
    <p:sldLayoutId id="2147483701" r:id="rId3"/>
    <p:sldLayoutId id="2147483693" r:id="rId4"/>
    <p:sldLayoutId id="2147483694" r:id="rId5"/>
    <p:sldLayoutId id="2147483695" r:id="rId6"/>
    <p:sldLayoutId id="2147483696" r:id="rId7"/>
    <p:sldLayoutId id="2147483697" r:id="rId8"/>
    <p:sldLayoutId id="2147483702" r:id="rId9"/>
    <p:sldLayoutId id="2147483698" r:id="rId10"/>
    <p:sldLayoutId id="2147483699" r:id="rId11"/>
  </p:sldLayoutIdLst>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fontAlgn="auto" hangingPunct="1">
              <a:spcAft>
                <a:spcPts val="0"/>
              </a:spcAft>
              <a:defRPr/>
            </a:pPr>
            <a:r>
              <a:rPr lang="en-US" dirty="0"/>
              <a:t>THE REVALUATION OF OUR</a:t>
            </a:r>
            <a:br>
              <a:rPr lang="en-US" dirty="0"/>
            </a:br>
            <a:r>
              <a:rPr lang="en-US" dirty="0"/>
              <a:t>COMMUNITY </a:t>
            </a:r>
            <a:br>
              <a:rPr lang="en-US" dirty="0"/>
            </a:br>
            <a:endParaRPr lang="en-US" dirty="0"/>
          </a:p>
        </p:txBody>
      </p:sp>
      <p:sp>
        <p:nvSpPr>
          <p:cNvPr id="3" name="Subtitle 2"/>
          <p:cNvSpPr>
            <a:spLocks noGrp="1"/>
          </p:cNvSpPr>
          <p:nvPr>
            <p:ph type="subTitle" idx="1"/>
          </p:nvPr>
        </p:nvSpPr>
        <p:spPr>
          <a:xfrm>
            <a:off x="533400" y="3228975"/>
            <a:ext cx="7854950" cy="1752600"/>
          </a:xfrm>
        </p:spPr>
        <p:txBody>
          <a:bodyPr/>
          <a:lstStyle/>
          <a:p>
            <a:pPr marR="0" eaLnBrk="1" hangingPunct="1"/>
            <a:r>
              <a:rPr lang="en-US" altLang="en-US" dirty="0"/>
              <a:t>Questions That Are Often Asked When</a:t>
            </a:r>
          </a:p>
          <a:p>
            <a:pPr marR="0" eaLnBrk="1" hangingPunct="1"/>
            <a:r>
              <a:rPr lang="en-US" altLang="en-US" dirty="0"/>
              <a:t>A Municipality Is Undertaking A Revaluation</a:t>
            </a:r>
          </a:p>
          <a:p>
            <a:pPr marR="0" eaLnBrk="1" hangingPunct="1"/>
            <a:endParaRPr lang="en-US" altLang="en-US" dirty="0"/>
          </a:p>
        </p:txBody>
      </p:sp>
      <p:pic>
        <p:nvPicPr>
          <p:cNvPr id="4" name="Picture 3" descr="hous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19600"/>
            <a:ext cx="5867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par>
                          <p:cTn id="14" fill="hold" nodeType="afterGroup">
                            <p:stCondLst>
                              <p:cond delay="2000"/>
                            </p:stCondLst>
                            <p:childTnLst>
                              <p:par>
                                <p:cTn id="15" presetID="9"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eaLnBrk="1" fontAlgn="auto" hangingPunct="1">
              <a:spcAft>
                <a:spcPts val="0"/>
              </a:spcAft>
              <a:defRPr/>
            </a:pPr>
            <a:r>
              <a:rPr lang="en-US" b="1" dirty="0"/>
              <a:t>WHAT IF I'M NOT HOME?</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endParaRPr lang="en-US" altLang="en-US" dirty="0"/>
          </a:p>
          <a:p>
            <a:pPr eaLnBrk="1" hangingPunct="1"/>
            <a:r>
              <a:rPr lang="en-US" altLang="en-US" dirty="0"/>
              <a:t>Upon initial visit, a notice will be left with the Inspector’s ID Number.</a:t>
            </a:r>
          </a:p>
          <a:p>
            <a:pPr eaLnBrk="1" hangingPunct="1"/>
            <a:r>
              <a:rPr lang="en-US" altLang="en-US" dirty="0"/>
              <a:t>Appointments can be scheduled on weekdays, evenings and Saturdays if need be. </a:t>
            </a:r>
          </a:p>
          <a:p>
            <a:pPr eaLnBrk="1" hangingPunct="1"/>
            <a:r>
              <a:rPr lang="en-US" altLang="en-US" dirty="0"/>
              <a:t>If the representative is unable to inspect your home, the interior information will be estimated.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down)">
                                      <p:cBhvr>
                                        <p:cTn id="11" dur="500"/>
                                        <p:tgtEl>
                                          <p:spTgt spid="3">
                                            <p:txEl>
                                              <p:pRg st="1" end="1"/>
                                            </p:txEl>
                                          </p:spTgt>
                                        </p:tgtEl>
                                      </p:cBhvr>
                                    </p:animEffect>
                                  </p:childTnLst>
                                </p:cTn>
                              </p:par>
                            </p:childTnLst>
                          </p:cTn>
                        </p:par>
                        <p:par>
                          <p:cTn id="12" fill="hold" nodeType="afterGroup">
                            <p:stCondLst>
                              <p:cond delay="1000"/>
                            </p:stCondLst>
                            <p:childTnLst>
                              <p:par>
                                <p:cTn id="13" presetID="5" presetClass="entr" presetSubtype="5"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down)">
                                      <p:cBhvr>
                                        <p:cTn id="15" dur="500"/>
                                        <p:tgtEl>
                                          <p:spTgt spid="3">
                                            <p:txEl>
                                              <p:pRg st="2" end="2"/>
                                            </p:txEl>
                                          </p:spTgt>
                                        </p:tgtEl>
                                      </p:cBhvr>
                                    </p:animEffect>
                                  </p:childTnLst>
                                </p:cTn>
                              </p:par>
                            </p:childTnLst>
                          </p:cTn>
                        </p:par>
                        <p:par>
                          <p:cTn id="16" fill="hold" nodeType="afterGroup">
                            <p:stCondLst>
                              <p:cond delay="1500"/>
                            </p:stCondLst>
                            <p:childTnLst>
                              <p:par>
                                <p:cTn id="17" presetID="5" presetClass="entr" presetSubtype="5"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heckerboard(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eaLnBrk="1" fontAlgn="auto" hangingPunct="1">
              <a:spcAft>
                <a:spcPts val="0"/>
              </a:spcAft>
              <a:defRPr/>
            </a:pPr>
            <a:r>
              <a:rPr lang="en-US" b="1" dirty="0"/>
              <a:t>WILL MY TAXES GO UP?</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r>
              <a:rPr lang="en-US" altLang="en-US" dirty="0"/>
              <a:t>Although the Revaluation will result in a change of nearly every individual assessed value, </a:t>
            </a:r>
            <a:r>
              <a:rPr lang="en-US" altLang="en-US" b="1" u="sng" dirty="0"/>
              <a:t>it does not mean individual taxes will increase for all properties.  </a:t>
            </a:r>
          </a:p>
          <a:p>
            <a:pPr eaLnBrk="1" hangingPunct="1"/>
            <a:r>
              <a:rPr lang="en-US" altLang="en-US" b="1" u="sng" dirty="0"/>
              <a:t>The tax rate will be adjusted in 2027</a:t>
            </a:r>
            <a:r>
              <a:rPr lang="en-US" altLang="en-US" dirty="0"/>
              <a:t> to compensate for the change in the assessed values</a:t>
            </a:r>
          </a:p>
          <a:p>
            <a:pPr eaLnBrk="1" hangingPunct="1"/>
            <a:r>
              <a:rPr lang="en-US" altLang="en-US" dirty="0"/>
              <a:t>Since not all properties have appreciated in value at the same rate, some tax levies will increase, some will stay neutral, and some will decrease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nodeType="afterGroup">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1143000"/>
          </a:xfrm>
        </p:spPr>
        <p:txBody>
          <a:bodyPr>
            <a:normAutofit fontScale="90000"/>
          </a:bodyPr>
          <a:lstStyle/>
          <a:p>
            <a:pPr eaLnBrk="1" fontAlgn="auto" hangingPunct="1">
              <a:spcAft>
                <a:spcPts val="0"/>
              </a:spcAft>
              <a:defRPr/>
            </a:pPr>
            <a:r>
              <a:rPr lang="en-US" b="1" dirty="0"/>
              <a:t>WILL TAXPAYERS BE INFORMED OF THEIR PROPOSED ASSESSMENT?</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endParaRPr lang="en-US" altLang="en-US" dirty="0"/>
          </a:p>
          <a:p>
            <a:pPr eaLnBrk="1" hangingPunct="1"/>
            <a:r>
              <a:rPr lang="en-US" altLang="en-US" dirty="0"/>
              <a:t>A notice of the new assessed values for each property will be mailed in the fall of 2026.</a:t>
            </a:r>
          </a:p>
          <a:p>
            <a:pPr eaLnBrk="1" hangingPunct="1"/>
            <a:r>
              <a:rPr lang="en-US" altLang="en-US" dirty="0"/>
              <a:t>The impact of the new assessments will not affect the property owner’s tax bill until the 2027 tax year.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2" presetClass="entr" presetSubtype="9"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2500"/>
                            </p:stCondLst>
                            <p:childTnLst>
                              <p:par>
                                <p:cTn id="14" presetID="2" presetClass="entr" presetSubtype="9"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5000"/>
            <a:ext cx="8229600" cy="1143000"/>
          </a:xfrm>
        </p:spPr>
        <p:txBody>
          <a:bodyPr>
            <a:normAutofit fontScale="90000"/>
          </a:bodyPr>
          <a:lstStyle/>
          <a:p>
            <a:pPr eaLnBrk="1" fontAlgn="auto" hangingPunct="1">
              <a:spcAft>
                <a:spcPts val="0"/>
              </a:spcAft>
              <a:defRPr/>
            </a:pPr>
            <a:r>
              <a:rPr lang="en-US" b="1" dirty="0"/>
              <a:t>WHAT IF A TAXPAYER IS DISSATISFIED WITH THE PROPOSED ASSESSMENT?</a:t>
            </a:r>
            <a:r>
              <a:rPr lang="en-US" dirty="0"/>
              <a:t> </a:t>
            </a:r>
            <a:br>
              <a:rPr lang="en-US" dirty="0"/>
            </a:br>
            <a:endParaRPr lang="en-US" dirty="0"/>
          </a:p>
        </p:txBody>
      </p:sp>
      <p:sp>
        <p:nvSpPr>
          <p:cNvPr id="3" name="Content Placeholder 2"/>
          <p:cNvSpPr>
            <a:spLocks noGrp="1"/>
          </p:cNvSpPr>
          <p:nvPr>
            <p:ph idx="1"/>
          </p:nvPr>
        </p:nvSpPr>
        <p:spPr>
          <a:xfrm>
            <a:off x="457200" y="2286000"/>
            <a:ext cx="8229600" cy="4038600"/>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US" dirty="0"/>
              <a:t>The notice of your new 2027 assessed value will explain how to arrange for a personal informal meeting with a representative from Professional Property Appraisers Inc. to review the proposed assessment.</a:t>
            </a:r>
          </a:p>
          <a:p>
            <a:pPr marL="274320" indent="-274320" eaLnBrk="1" fontAlgn="auto" hangingPunct="1">
              <a:spcAft>
                <a:spcPts val="0"/>
              </a:spcAft>
              <a:buClr>
                <a:schemeClr val="accent3"/>
              </a:buClr>
              <a:buFont typeface="Wingdings 2"/>
              <a:buChar char=""/>
              <a:defRPr/>
            </a:pPr>
            <a:r>
              <a:rPr lang="en-US" dirty="0"/>
              <a:t>Taxpayers attending the review should be prepared to support any disagreement regarding the appraised value of their property.</a:t>
            </a:r>
          </a:p>
          <a:p>
            <a:pPr marL="274320" indent="-274320" eaLnBrk="1" fontAlgn="auto" hangingPunct="1">
              <a:spcAft>
                <a:spcPts val="0"/>
              </a:spcAft>
              <a:buClr>
                <a:schemeClr val="accent3"/>
              </a:buClr>
              <a:buFont typeface="Wingdings 2"/>
              <a:buChar char=""/>
              <a:defRPr/>
            </a:pPr>
            <a:r>
              <a:rPr lang="en-US" dirty="0"/>
              <a:t>For example, recent sales of similar or comparable properties or incorrect data about the home (i.e., number of bathrooms).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rmAutofit fontScale="90000"/>
          </a:bodyPr>
          <a:lstStyle/>
          <a:p>
            <a:pPr eaLnBrk="1" fontAlgn="auto" hangingPunct="1">
              <a:spcAft>
                <a:spcPts val="0"/>
              </a:spcAft>
              <a:defRPr/>
            </a:pPr>
            <a:r>
              <a:rPr lang="en-US" b="1" dirty="0"/>
              <a:t>WHAT CAN A TAXPAYER DO IF HE OR SHE IS NOT SATISFIED AS A RESULT OF THE INFORMAL MEETING?</a:t>
            </a:r>
            <a:r>
              <a:rPr lang="en-US" dirty="0"/>
              <a:t> </a:t>
            </a:r>
            <a:br>
              <a:rPr lang="en-US" dirty="0"/>
            </a:br>
            <a:endParaRPr lang="en-US" dirty="0"/>
          </a:p>
        </p:txBody>
      </p:sp>
      <p:sp>
        <p:nvSpPr>
          <p:cNvPr id="3" name="Content Placeholder 2"/>
          <p:cNvSpPr>
            <a:spLocks noGrp="1"/>
          </p:cNvSpPr>
          <p:nvPr>
            <p:ph idx="1"/>
          </p:nvPr>
        </p:nvSpPr>
        <p:spPr>
          <a:xfrm>
            <a:off x="381000" y="3124200"/>
            <a:ext cx="6096000" cy="3475038"/>
          </a:xfrm>
        </p:spPr>
        <p:txBody>
          <a:bodyPr>
            <a:normAutofit lnSpcReduction="10000"/>
          </a:bodyPr>
          <a:lstStyle/>
          <a:p>
            <a:pPr marL="274320" indent="-274320"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dirty="0"/>
              <a:t>If for any reason a taxpayer is not satisfied with their assessed value for any given year, the taxpayer has the right to file a formal appeal with the Ocean County Board of Taxation on or before April 1</a:t>
            </a:r>
            <a:r>
              <a:rPr lang="en-US" baseline="30000" dirty="0"/>
              <a:t>st</a:t>
            </a:r>
            <a:r>
              <a:rPr lang="en-US" dirty="0"/>
              <a:t> of that given year (Extended to May 1</a:t>
            </a:r>
            <a:r>
              <a:rPr lang="en-US" baseline="30000" dirty="0"/>
              <a:t>st</a:t>
            </a:r>
            <a:r>
              <a:rPr lang="en-US" dirty="0"/>
              <a:t> for the first year after the revaluation).</a:t>
            </a:r>
          </a:p>
          <a:p>
            <a:pPr marL="274320" indent="-274320" eaLnBrk="1" fontAlgn="auto" hangingPunct="1">
              <a:spcAft>
                <a:spcPts val="0"/>
              </a:spcAft>
              <a:buClr>
                <a:schemeClr val="accent3"/>
              </a:buClr>
              <a:buFont typeface="Wingdings 2"/>
              <a:buNone/>
              <a:defRPr/>
            </a:pPr>
            <a:endParaRPr lang="en-US" dirty="0"/>
          </a:p>
        </p:txBody>
      </p:sp>
      <p:pic>
        <p:nvPicPr>
          <p:cNvPr id="4" name="Picture 3" descr="gave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590800"/>
            <a:ext cx="25908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5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strVal val="#ppt_w*0.70"/>
                                          </p:val>
                                        </p:tav>
                                        <p:tav tm="100000">
                                          <p:val>
                                            <p:strVal val="#ppt_w"/>
                                          </p:val>
                                        </p:tav>
                                      </p:tavLst>
                                    </p:anim>
                                    <p:anim calcmode="lin" valueType="num">
                                      <p:cBhvr>
                                        <p:cTn id="17" dur="1000" fill="hold"/>
                                        <p:tgtEl>
                                          <p:spTgt spid="4"/>
                                        </p:tgtEl>
                                        <p:attrNameLst>
                                          <p:attrName>ppt_h</p:attrName>
                                        </p:attrNameLst>
                                      </p:cBhvr>
                                      <p:tavLst>
                                        <p:tav tm="0">
                                          <p:val>
                                            <p:strVal val="#ppt_h"/>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normAutofit fontScale="90000"/>
          </a:bodyPr>
          <a:lstStyle/>
          <a:p>
            <a:pPr eaLnBrk="1" fontAlgn="auto" hangingPunct="1">
              <a:spcAft>
                <a:spcPts val="0"/>
              </a:spcAft>
              <a:defRPr/>
            </a:pPr>
            <a:r>
              <a:rPr lang="en-US" b="1" dirty="0"/>
              <a:t>Contact Information</a:t>
            </a:r>
            <a:r>
              <a:rPr lang="en-US" dirty="0"/>
              <a:t> </a:t>
            </a:r>
            <a:br>
              <a:rPr lang="en-US" dirty="0"/>
            </a:br>
            <a:endParaRPr lang="en-US" dirty="0"/>
          </a:p>
        </p:txBody>
      </p:sp>
      <p:sp>
        <p:nvSpPr>
          <p:cNvPr id="3" name="Content Placeholder 2"/>
          <p:cNvSpPr>
            <a:spLocks noGrp="1"/>
          </p:cNvSpPr>
          <p:nvPr>
            <p:ph idx="1"/>
          </p:nvPr>
        </p:nvSpPr>
        <p:spPr>
          <a:xfrm>
            <a:off x="228600" y="1981200"/>
            <a:ext cx="6324600" cy="3475038"/>
          </a:xfrm>
        </p:spPr>
        <p:txBody>
          <a:bodyPr/>
          <a:lstStyle/>
          <a:p>
            <a:pPr eaLnBrk="1" hangingPunct="1"/>
            <a:endParaRPr lang="en-US" altLang="en-US" dirty="0"/>
          </a:p>
          <a:p>
            <a:pPr eaLnBrk="1" hangingPunct="1"/>
            <a:r>
              <a:rPr lang="en-US" altLang="en-US" dirty="0"/>
              <a:t>Professional Property Appraisers, Inc.    Toll Free: 1-866-957-1388</a:t>
            </a:r>
          </a:p>
          <a:p>
            <a:pPr eaLnBrk="1" hangingPunct="1"/>
            <a:endParaRPr lang="en-US" altLang="en-US" dirty="0"/>
          </a:p>
          <a:p>
            <a:pPr eaLnBrk="1" hangingPunct="1"/>
            <a:r>
              <a:rPr lang="en-US" altLang="en-US" dirty="0"/>
              <a:t>Website: www.ppareval.com</a:t>
            </a:r>
          </a:p>
        </p:txBody>
      </p:sp>
      <p:pic>
        <p:nvPicPr>
          <p:cNvPr id="5" name="Picture 4" descr="A person standing in a yard&#10;&#10;AI-generated content may be incorrect.">
            <a:extLst>
              <a:ext uri="{FF2B5EF4-FFF2-40B4-BE49-F238E27FC236}">
                <a16:creationId xmlns:a16="http://schemas.microsoft.com/office/drawing/2014/main" id="{A1E9931A-DB03-09EF-39C4-87F1C5B1D6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353049" y="3201016"/>
            <a:ext cx="3390900" cy="3276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fontScale="90000"/>
          </a:bodyPr>
          <a:lstStyle/>
          <a:p>
            <a:pPr eaLnBrk="1" fontAlgn="auto" hangingPunct="1">
              <a:spcAft>
                <a:spcPts val="0"/>
              </a:spcAft>
              <a:defRPr/>
            </a:pPr>
            <a:r>
              <a:rPr lang="en-US" b="1" dirty="0"/>
              <a:t>Questions and Answers</a:t>
            </a:r>
            <a:r>
              <a:rPr lang="en-US" dirty="0"/>
              <a:t> </a:t>
            </a:r>
            <a:br>
              <a:rPr lang="en-US" dirty="0"/>
            </a:br>
            <a:endParaRPr lang="en-US" dirty="0"/>
          </a:p>
        </p:txBody>
      </p:sp>
      <p:sp>
        <p:nvSpPr>
          <p:cNvPr id="20483" name="Content Placeholder 2"/>
          <p:cNvSpPr>
            <a:spLocks noGrp="1"/>
          </p:cNvSpPr>
          <p:nvPr>
            <p:ph idx="1"/>
          </p:nvPr>
        </p:nvSpPr>
        <p:spPr>
          <a:xfrm>
            <a:off x="228600" y="1981200"/>
            <a:ext cx="6324600" cy="3475038"/>
          </a:xfrm>
        </p:spPr>
        <p:txBody>
          <a:bodyPr/>
          <a:lstStyle/>
          <a:p>
            <a:pPr marL="0" indent="0" eaLnBrk="1" hangingPunct="1">
              <a:buFont typeface="Wingdings 2" panose="05020102010507070707" pitchFamily="18" charset="2"/>
              <a:buNone/>
            </a:pPr>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a:t>WHAT IS A REVALUATION?</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r>
              <a:rPr lang="en-US" altLang="en-US" dirty="0"/>
              <a:t>A Revaluation is a program undertaken by a Municipality to appraise all real property at its fair market value.</a:t>
            </a:r>
          </a:p>
          <a:p>
            <a:pPr eaLnBrk="1" hangingPunct="1"/>
            <a:r>
              <a:rPr lang="en-US" altLang="en-US" dirty="0"/>
              <a:t>The goal of a Revaluation is to spread the tax burden equitably throughout a Municipality.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par>
                          <p:cTn id="13" fill="hold" nodeType="afterGroup">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rmAutofit fontScale="90000"/>
          </a:bodyPr>
          <a:lstStyle/>
          <a:p>
            <a:pPr eaLnBrk="1" fontAlgn="auto" hangingPunct="1">
              <a:spcAft>
                <a:spcPts val="0"/>
              </a:spcAft>
              <a:defRPr/>
            </a:pPr>
            <a:r>
              <a:rPr lang="en-US" b="1" dirty="0"/>
              <a:t>WHAT IS MEANT BY “FAIR MARKET VALUE?”</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endParaRPr lang="en-US" altLang="en-US" dirty="0"/>
          </a:p>
          <a:p>
            <a:pPr eaLnBrk="1" hangingPunct="1"/>
            <a:r>
              <a:rPr lang="en-US" altLang="en-US" dirty="0"/>
              <a:t>Fair market value is the price at which the Municipal Assessor believes a property would sell for at a fair and bona fide sale by a private contract on October 1 of the pretax year.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rmAutofit fontScale="90000"/>
          </a:bodyPr>
          <a:lstStyle/>
          <a:p>
            <a:pPr eaLnBrk="1" fontAlgn="auto" hangingPunct="1">
              <a:spcAft>
                <a:spcPts val="0"/>
              </a:spcAft>
              <a:defRPr/>
            </a:pPr>
            <a:r>
              <a:rPr lang="en-US" b="1" dirty="0"/>
              <a:t>WHY REVALUE NOW?</a:t>
            </a:r>
            <a:r>
              <a:rPr lang="en-US" dirty="0"/>
              <a:t> </a:t>
            </a:r>
            <a:br>
              <a:rPr lang="en-US" dirty="0"/>
            </a:br>
            <a:endParaRPr lang="en-US" dirty="0"/>
          </a:p>
        </p:txBody>
      </p:sp>
      <p:sp>
        <p:nvSpPr>
          <p:cNvPr id="3" name="Content Placeholder 2"/>
          <p:cNvSpPr>
            <a:spLocks noGrp="1"/>
          </p:cNvSpPr>
          <p:nvPr>
            <p:ph idx="1"/>
          </p:nvPr>
        </p:nvSpPr>
        <p:spPr/>
        <p:txBody>
          <a:bodyPr/>
          <a:lstStyle/>
          <a:p>
            <a:pPr eaLnBrk="1" hangingPunct="1"/>
            <a:r>
              <a:rPr lang="en-US" altLang="en-US" dirty="0"/>
              <a:t>A Revaluation is warranted when properties in a taxing district are being assessed substantially below or  above true market value.</a:t>
            </a:r>
          </a:p>
          <a:p>
            <a:pPr eaLnBrk="1" hangingPunct="1"/>
            <a:r>
              <a:rPr lang="en-US" altLang="en-US" dirty="0"/>
              <a:t>The average property in the Borough of Harvey Cedars is currently assessed at 52.42% of market value for 2026.</a:t>
            </a:r>
          </a:p>
          <a:p>
            <a:pPr eaLnBrk="1" hangingPunct="1"/>
            <a:r>
              <a:rPr lang="en-US" altLang="en-US" dirty="0"/>
              <a:t>The last Revaluation in the Borough of Harvey Cedars occurred in 2004.</a:t>
            </a:r>
          </a:p>
          <a:p>
            <a:pPr marL="0" indent="0" eaLnBrk="1" hangingPunct="1">
              <a:buNone/>
            </a:pPr>
            <a:endParaRPr lang="en-US" altLang="en-US" dirty="0">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ssolve">
                                      <p:cBhvr>
                                        <p:cTn id="11" dur="500"/>
                                        <p:tgtEl>
                                          <p:spTgt spid="3">
                                            <p:txEl>
                                              <p:pRg st="0" end="0"/>
                                            </p:txEl>
                                          </p:spTgt>
                                        </p:tgtEl>
                                      </p:cBhvr>
                                    </p:animEffect>
                                  </p:childTnLst>
                                </p:cTn>
                              </p:par>
                            </p:childTnLst>
                          </p:cTn>
                        </p:par>
                        <p:par>
                          <p:cTn id="12" fill="hold" nodeType="afterGroup">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a:t>WHO WILL CONDUCT THE REVALUATION? </a:t>
            </a:r>
            <a:endParaRPr lang="en-US" dirty="0"/>
          </a:p>
        </p:txBody>
      </p:sp>
      <p:sp>
        <p:nvSpPr>
          <p:cNvPr id="3" name="Content Placeholder 2"/>
          <p:cNvSpPr>
            <a:spLocks noGrp="1"/>
          </p:cNvSpPr>
          <p:nvPr>
            <p:ph idx="1"/>
          </p:nvPr>
        </p:nvSpPr>
        <p:spPr/>
        <p:txBody>
          <a:bodyPr/>
          <a:lstStyle/>
          <a:p>
            <a:pPr eaLnBrk="1" hangingPunct="1"/>
            <a:endParaRPr lang="en-US" altLang="en-US" dirty="0"/>
          </a:p>
          <a:p>
            <a:pPr eaLnBrk="1" hangingPunct="1"/>
            <a:r>
              <a:rPr lang="en-US" altLang="en-US" dirty="0"/>
              <a:t>The Borough of Harvey Cedars has entered into an agreement with Professional Property Appraisers Incorporated to perform the Borough-wide Revaluation.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Horizont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a:t>FIELD REPRESENTATIVES</a:t>
            </a:r>
          </a:p>
        </p:txBody>
      </p:sp>
      <p:sp>
        <p:nvSpPr>
          <p:cNvPr id="3" name="Content Placeholder 2"/>
          <p:cNvSpPr>
            <a:spLocks noGrp="1"/>
          </p:cNvSpPr>
          <p:nvPr>
            <p:ph idx="1"/>
          </p:nvPr>
        </p:nvSpPr>
        <p:spPr>
          <a:xfrm>
            <a:off x="457200" y="1935163"/>
            <a:ext cx="4800600" cy="438943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t>Each data collector will have a photo identification badge visibly displayed. It will show the company’s name, Professional Property Appraisers, as well as the individual’s name.</a:t>
            </a:r>
          </a:p>
          <a:p>
            <a:pPr marL="274320" indent="-274320" eaLnBrk="1" fontAlgn="auto" hangingPunct="1">
              <a:spcAft>
                <a:spcPts val="0"/>
              </a:spcAft>
              <a:buClr>
                <a:schemeClr val="accent3"/>
              </a:buClr>
              <a:buFont typeface="Wingdings 2"/>
              <a:buChar char=""/>
              <a:defRPr/>
            </a:pPr>
            <a:r>
              <a:rPr lang="en-US" dirty="0"/>
              <a:t>The inspector can provide a letter of introduction on municipal letterhead that contains a telephone number for questions or concerns.</a:t>
            </a:r>
          </a:p>
          <a:p>
            <a:pPr marL="274320" indent="-274320" eaLnBrk="1" fontAlgn="auto" hangingPunct="1">
              <a:spcAft>
                <a:spcPts val="0"/>
              </a:spcAft>
              <a:buClr>
                <a:schemeClr val="accent3"/>
              </a:buClr>
              <a:buFont typeface="Wingdings 2"/>
              <a:buChar char=""/>
              <a:defRPr/>
            </a:pPr>
            <a:r>
              <a:rPr lang="en-US" dirty="0"/>
              <a:t>Ask to see the credentials of anyone seeking to enter your home and </a:t>
            </a:r>
            <a:r>
              <a:rPr lang="en-US" b="1" dirty="0"/>
              <a:t>do not admit anyone who cannot produce this identification.</a:t>
            </a:r>
          </a:p>
        </p:txBody>
      </p:sp>
      <p:pic>
        <p:nvPicPr>
          <p:cNvPr id="5" name="Picture 4">
            <a:extLst>
              <a:ext uri="{FF2B5EF4-FFF2-40B4-BE49-F238E27FC236}">
                <a16:creationId xmlns:a16="http://schemas.microsoft.com/office/drawing/2014/main" id="{B2D02A33-37E6-8F61-DE66-722BD85D9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942537"/>
            <a:ext cx="2734504" cy="381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nodeType="afterGroup">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2000"/>
                                        <p:tgtEl>
                                          <p:spTgt spid="3">
                                            <p:txEl>
                                              <p:pRg st="1" end="1"/>
                                            </p:txEl>
                                          </p:spTgt>
                                        </p:tgtEl>
                                      </p:cBhvr>
                                    </p:animEffect>
                                  </p:childTnLst>
                                </p:cTn>
                              </p:par>
                            </p:childTnLst>
                          </p:cTn>
                        </p:par>
                        <p:par>
                          <p:cTn id="12" fill="hold" nodeType="afterGroup">
                            <p:stCondLst>
                              <p:cond delay="4000"/>
                            </p:stCondLst>
                            <p:childTnLst>
                              <p:par>
                                <p:cTn id="13" presetID="8"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rmAutofit fontScale="90000"/>
          </a:bodyPr>
          <a:lstStyle/>
          <a:p>
            <a:pPr eaLnBrk="1" fontAlgn="auto" hangingPunct="1">
              <a:spcAft>
                <a:spcPts val="0"/>
              </a:spcAft>
              <a:defRPr/>
            </a:pPr>
            <a:r>
              <a:rPr lang="en-US" b="1" dirty="0"/>
              <a:t>WHAT OCCURS DURING THE REVALUATION PROCESS?</a:t>
            </a:r>
            <a:endParaRPr lang="en-US" dirty="0"/>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en-US" sz="2200" dirty="0"/>
              <a:t>Interiors and exteriors of each property are physically inspected and building dimensions are noted.</a:t>
            </a:r>
          </a:p>
          <a:p>
            <a:pPr marL="274320" indent="-274320" eaLnBrk="1" fontAlgn="auto" hangingPunct="1">
              <a:spcAft>
                <a:spcPts val="0"/>
              </a:spcAft>
              <a:buClr>
                <a:schemeClr val="accent3"/>
              </a:buClr>
              <a:buFont typeface="Wingdings 2"/>
              <a:buChar char=""/>
              <a:defRPr/>
            </a:pPr>
            <a:r>
              <a:rPr lang="en-US" sz="2200" dirty="0"/>
              <a:t>The exterior of the property will be photographed.</a:t>
            </a:r>
          </a:p>
          <a:p>
            <a:pPr marL="274320" indent="-274320" eaLnBrk="1" fontAlgn="auto" hangingPunct="1">
              <a:spcAft>
                <a:spcPts val="0"/>
              </a:spcAft>
              <a:buClr>
                <a:schemeClr val="accent3"/>
              </a:buClr>
              <a:buFont typeface="Wingdings 2"/>
              <a:buChar char=""/>
              <a:defRPr/>
            </a:pPr>
            <a:r>
              <a:rPr lang="en-US" sz="2200" dirty="0"/>
              <a:t>Recent sales will be analyzed to identify markets, sub-markets, neighborhood delineation, positive and negative locational obsolescence and land valuation.</a:t>
            </a:r>
          </a:p>
          <a:p>
            <a:pPr marL="274320" indent="-274320" eaLnBrk="1" fontAlgn="auto" hangingPunct="1">
              <a:spcAft>
                <a:spcPts val="0"/>
              </a:spcAft>
              <a:buClr>
                <a:schemeClr val="accent3"/>
              </a:buClr>
              <a:buFont typeface="Wingdings 2"/>
              <a:buChar char=""/>
              <a:defRPr/>
            </a:pPr>
            <a:r>
              <a:rPr lang="en-US" sz="2200" dirty="0"/>
              <a:t>Commercial property, typically purchased for investment purposes, is studied in terms of its income-producing capability or analyzed on a cost basis.</a:t>
            </a:r>
          </a:p>
          <a:p>
            <a:pPr marL="274320" indent="-274320" eaLnBrk="1" fontAlgn="auto" hangingPunct="1">
              <a:spcAft>
                <a:spcPts val="0"/>
              </a:spcAft>
              <a:buClr>
                <a:schemeClr val="accent3"/>
              </a:buClr>
              <a:buFont typeface="Wingdings 2"/>
              <a:buChar char=""/>
              <a:defRPr/>
            </a:pPr>
            <a:r>
              <a:rPr lang="en-US" sz="2200" dirty="0"/>
              <a:t>Residential properties will be analyzed utilizing the Sales Comparison Approach, backed up by a cost approach.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500"/>
                                        <p:tgtEl>
                                          <p:spTgt spid="2"/>
                                        </p:tgtEl>
                                      </p:cBhvr>
                                    </p:animEffect>
                                  </p:childTnLst>
                                </p:cTn>
                              </p:par>
                              <p:par>
                                <p:cTn id="8" presetID="2" presetClass="entr" presetSubtype="6"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1+#ppt_w/2"/>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par>
                          <p:cTn id="16" fill="hold" nodeType="afterGroup">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par>
                          <p:cTn id="20" fill="hold" nodeType="afterGroup">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par>
                          <p:cTn id="24" fill="hold" nodeType="afterGroup">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par>
                          <p:cTn id="28" fill="hold" nodeType="afterGroup">
                            <p:stCondLst>
                              <p:cond delay="2500"/>
                            </p:stCondLst>
                            <p:childTnLst>
                              <p:par>
                                <p:cTn id="29" presetID="2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down)">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8229600" cy="1143000"/>
          </a:xfrm>
        </p:spPr>
        <p:txBody>
          <a:bodyPr>
            <a:normAutofit fontScale="90000"/>
          </a:bodyPr>
          <a:lstStyle/>
          <a:p>
            <a:pPr eaLnBrk="1" fontAlgn="auto" hangingPunct="1">
              <a:spcAft>
                <a:spcPts val="0"/>
              </a:spcAft>
              <a:defRPr/>
            </a:pPr>
            <a:r>
              <a:rPr lang="en-US" b="1" dirty="0"/>
              <a:t>WHAT IS EXPECTED OF PROPERTY OWNERS? </a:t>
            </a:r>
            <a:br>
              <a:rPr lang="en-US" dirty="0"/>
            </a:br>
            <a:endParaRPr lang="en-US" dirty="0"/>
          </a:p>
        </p:txBody>
      </p:sp>
      <p:sp>
        <p:nvSpPr>
          <p:cNvPr id="3" name="Content Placeholder 2"/>
          <p:cNvSpPr>
            <a:spLocks noGrp="1"/>
          </p:cNvSpPr>
          <p:nvPr>
            <p:ph idx="1"/>
          </p:nvPr>
        </p:nvSpPr>
        <p:spPr/>
        <p:txBody>
          <a:bodyPr/>
          <a:lstStyle/>
          <a:p>
            <a:pPr eaLnBrk="1" hangingPunct="1"/>
            <a:r>
              <a:rPr lang="en-US" altLang="en-US" sz="2200" dirty="0"/>
              <a:t>Interior inspections, especially, require that residents cooperate with data collectors.</a:t>
            </a:r>
          </a:p>
          <a:p>
            <a:pPr eaLnBrk="1" hangingPunct="1"/>
            <a:r>
              <a:rPr lang="en-US" altLang="en-US" sz="2200" dirty="0"/>
              <a:t>The validity of a market value depends on the collection of accurate data and the valuation method utilized.</a:t>
            </a:r>
          </a:p>
          <a:p>
            <a:pPr eaLnBrk="1" hangingPunct="1"/>
            <a:r>
              <a:rPr lang="en-US" altLang="en-US" sz="2200" dirty="0"/>
              <a:t>Any assistance a taxpayer can provide will aid in the total data collection process.  If there is information you believe should be considered in the valuation, please inform the data collector. We will make every effort to cause property owners the least possible inconvenience.</a:t>
            </a:r>
          </a:p>
          <a:p>
            <a:pPr eaLnBrk="1" hangingPunct="1"/>
            <a:r>
              <a:rPr lang="en-US" altLang="en-US" sz="2200" dirty="0"/>
              <a:t>Remember, the data collectors are not responsible for determining the market value estimate. Their job is to collect pertinent information to determine the property’s value.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4" presetClass="entr" presetSubtype="16"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par>
                          <p:cTn id="11" fill="hold" nodeType="afterGroup">
                            <p:stCondLst>
                              <p:cond delay="2000"/>
                            </p:stCondLst>
                            <p:childTnLst>
                              <p:par>
                                <p:cTn id="12" presetID="55"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par>
                          <p:cTn id="17" fill="hold" nodeType="afterGroup">
                            <p:stCondLst>
                              <p:cond delay="3000"/>
                            </p:stCondLst>
                            <p:childTnLst>
                              <p:par>
                                <p:cTn id="18" presetID="55"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3">
                                            <p:txEl>
                                              <p:pRg st="1" end="1"/>
                                            </p:txEl>
                                          </p:spTgt>
                                        </p:tgtEl>
                                      </p:cBhvr>
                                    </p:animEffect>
                                  </p:childTnLst>
                                </p:cTn>
                              </p:par>
                            </p:childTnLst>
                          </p:cTn>
                        </p:par>
                        <p:par>
                          <p:cTn id="23" fill="hold" nodeType="afterGroup">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par>
                          <p:cTn id="29" fill="hold" nodeType="afterGroup">
                            <p:stCondLst>
                              <p:cond delay="5000"/>
                            </p:stCondLst>
                            <p:childTnLst>
                              <p:par>
                                <p:cTn id="30" presetID="55"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normAutofit fontScale="90000"/>
          </a:bodyPr>
          <a:lstStyle/>
          <a:p>
            <a:pPr eaLnBrk="1" fontAlgn="auto" hangingPunct="1">
              <a:spcAft>
                <a:spcPts val="0"/>
              </a:spcAft>
              <a:defRPr/>
            </a:pPr>
            <a:r>
              <a:rPr lang="en-US" b="1" dirty="0"/>
              <a:t>WHAT WILL DATA COLLECTORS LOOK FOR?</a:t>
            </a:r>
            <a:r>
              <a:rPr lang="en-US" dirty="0"/>
              <a:t> </a:t>
            </a:r>
            <a:br>
              <a:rPr lang="en-US" dirty="0"/>
            </a:br>
            <a:endParaRPr lang="en-US" dirty="0"/>
          </a:p>
        </p:txBody>
      </p:sp>
      <p:sp>
        <p:nvSpPr>
          <p:cNvPr id="3" name="Content Placeholder 2"/>
          <p:cNvSpPr>
            <a:spLocks noGrp="1"/>
          </p:cNvSpPr>
          <p:nvPr>
            <p:ph idx="1"/>
          </p:nvPr>
        </p:nvSpPr>
        <p:spPr>
          <a:xfrm>
            <a:off x="457200" y="1935163"/>
            <a:ext cx="5105400" cy="438943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en-US" dirty="0"/>
              <a:t>Data collectors will record such items as: condition, number of bathrooms, type of heat, central air conditioning, size and percentage of finished attic and/or basement areas, and number of fireplaces.</a:t>
            </a:r>
          </a:p>
          <a:p>
            <a:pPr marL="274320" indent="-274320" eaLnBrk="1" fontAlgn="auto" hangingPunct="1">
              <a:spcAft>
                <a:spcPts val="0"/>
              </a:spcAft>
              <a:buClr>
                <a:schemeClr val="accent3"/>
              </a:buClr>
              <a:buFont typeface="Wingdings 2"/>
              <a:buChar char=""/>
              <a:defRPr/>
            </a:pPr>
            <a:r>
              <a:rPr lang="en-US" dirty="0"/>
              <a:t>The exterior inspection includes measurements of each structure, such as: garages, in-ground pools or other  accessory buildings.</a:t>
            </a:r>
          </a:p>
          <a:p>
            <a:pPr marL="274320" indent="-274320" eaLnBrk="1" fontAlgn="auto" hangingPunct="1">
              <a:spcAft>
                <a:spcPts val="0"/>
              </a:spcAft>
              <a:buClr>
                <a:schemeClr val="accent3"/>
              </a:buClr>
              <a:buFont typeface="Wingdings 2"/>
              <a:buChar char=""/>
              <a:defRPr/>
            </a:pPr>
            <a:r>
              <a:rPr lang="en-US" dirty="0"/>
              <a:t>Examples of what would not be noted are interior decorations, fences, window air conditioners, gas grills and landscaping, etc.</a:t>
            </a:r>
          </a:p>
          <a:p>
            <a:pPr marL="274320" indent="-274320" eaLnBrk="1" fontAlgn="auto" hangingPunct="1">
              <a:spcAft>
                <a:spcPts val="0"/>
              </a:spcAft>
              <a:buClr>
                <a:schemeClr val="accent3"/>
              </a:buClr>
              <a:buFont typeface="Wingdings 2"/>
              <a:buChar char=""/>
              <a:defRPr/>
            </a:pPr>
            <a:endParaRPr lang="en-US" dirty="0"/>
          </a:p>
        </p:txBody>
      </p:sp>
      <p:pic>
        <p:nvPicPr>
          <p:cNvPr id="6" name="Picture 5" descr="A person walking in front of a house&#10;&#10;AI-generated content may be incorrect.">
            <a:extLst>
              <a:ext uri="{FF2B5EF4-FFF2-40B4-BE49-F238E27FC236}">
                <a16:creationId xmlns:a16="http://schemas.microsoft.com/office/drawing/2014/main" id="{B0839BE6-A6F4-2873-726E-ED4BDB79B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514600"/>
            <a:ext cx="3505200" cy="2590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par>
                                <p:cTn id="8" presetID="7" presetClass="entr" presetSubtype="4" fill="hold" grpId="1"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2000" fill="hold"/>
                                        <p:tgtEl>
                                          <p:spTgt spid="2"/>
                                        </p:tgtEl>
                                        <p:attrNameLst>
                                          <p:attrName>ppt_x</p:attrName>
                                        </p:attrNameLst>
                                      </p:cBhvr>
                                      <p:tavLst>
                                        <p:tav tm="0">
                                          <p:val>
                                            <p:strVal val="#ppt_x"/>
                                          </p:val>
                                        </p:tav>
                                        <p:tav tm="100000">
                                          <p:val>
                                            <p:strVal val="#ppt_x"/>
                                          </p:val>
                                        </p:tav>
                                      </p:tavLst>
                                    </p:anim>
                                    <p:anim calcmode="lin" valueType="num">
                                      <p:cBhvr additive="base">
                                        <p:cTn id="11" dur="2000" fill="hold"/>
                                        <p:tgtEl>
                                          <p:spTgt spid="2"/>
                                        </p:tgtEl>
                                        <p:attrNameLst>
                                          <p:attrName>ppt_y</p:attrName>
                                        </p:attrNameLst>
                                      </p:cBhvr>
                                      <p:tavLst>
                                        <p:tav tm="0">
                                          <p:val>
                                            <p:strVal val="1+#ppt_h/2"/>
                                          </p:val>
                                        </p:tav>
                                        <p:tav tm="100000">
                                          <p:val>
                                            <p:strVal val="#ppt_y"/>
                                          </p:val>
                                        </p:tav>
                                      </p:tavLst>
                                    </p:anim>
                                  </p:childTnLst>
                                </p:cTn>
                              </p:par>
                              <p:par>
                                <p:cTn id="12" presetID="9" presetClass="entr" presetSubtype="0" fill="hold" grpId="2"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2000"/>
                                        <p:tgtEl>
                                          <p:spTgt spid="2"/>
                                        </p:tgtEl>
                                      </p:cBhvr>
                                    </p:animEffect>
                                  </p:childTnLst>
                                </p:cTn>
                              </p:par>
                            </p:childTnLst>
                          </p:cTn>
                        </p:par>
                        <p:par>
                          <p:cTn id="15" fill="hold" nodeType="afterGroup">
                            <p:stCondLst>
                              <p:cond delay="2000"/>
                            </p:stCondLst>
                            <p:childTnLst>
                              <p:par>
                                <p:cTn id="16" presetID="4" presetClass="entr" presetSubtype="16"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childTnLst>
                          </p:cTn>
                        </p:par>
                        <p:par>
                          <p:cTn id="19" fill="hold" nodeType="afterGroup">
                            <p:stCondLst>
                              <p:cond delay="2500"/>
                            </p:stCondLst>
                            <p:childTnLst>
                              <p:par>
                                <p:cTn id="20" presetID="4" presetClass="entr" presetSubtype="16"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par>
                          <p:cTn id="23" fill="hold" nodeType="afterGroup">
                            <p:stCondLst>
                              <p:cond delay="3000"/>
                            </p:stCondLst>
                            <p:childTnLst>
                              <p:par>
                                <p:cTn id="24" presetID="4" presetClass="entr" presetSubtype="16"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ox(in)">
                                      <p:cBhvr>
                                        <p:cTn id="2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1491</TotalTime>
  <Words>946</Words>
  <Application>Microsoft Office PowerPoint</Application>
  <PresentationFormat>On-screen Show (4:3)</PresentationFormat>
  <Paragraphs>61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Constantia</vt:lpstr>
      <vt:lpstr>Wingdings 2</vt:lpstr>
      <vt:lpstr>Flow</vt:lpstr>
      <vt:lpstr>THE REVALUATION OF OUR COMMUNITY  </vt:lpstr>
      <vt:lpstr>WHAT IS A REVALUATION?  </vt:lpstr>
      <vt:lpstr>WHAT IS MEANT BY “FAIR MARKET VALUE?”  </vt:lpstr>
      <vt:lpstr>WHY REVALUE NOW?  </vt:lpstr>
      <vt:lpstr>WHO WILL CONDUCT THE REVALUATION? </vt:lpstr>
      <vt:lpstr>FIELD REPRESENTATIVES</vt:lpstr>
      <vt:lpstr>WHAT OCCURS DURING THE REVALUATION PROCESS?</vt:lpstr>
      <vt:lpstr>WHAT IS EXPECTED OF PROPERTY OWNERS?  </vt:lpstr>
      <vt:lpstr>WHAT WILL DATA COLLECTORS LOOK FOR?  </vt:lpstr>
      <vt:lpstr>WHAT IF I'M NOT HOME?  </vt:lpstr>
      <vt:lpstr>WILL MY TAXES GO UP?  </vt:lpstr>
      <vt:lpstr>WILL TAXPAYERS BE INFORMED OF THEIR PROPOSED ASSESSMENT?  </vt:lpstr>
      <vt:lpstr>WHAT IF A TAXPAYER IS DISSATISFIED WITH THE PROPOSED ASSESSMENT?  </vt:lpstr>
      <vt:lpstr>WHAT CAN A TAXPAYER DO IF HE OR SHE IS NOT SATISFIED AS A RESULT OF THE INFORMAL MEETING?  </vt:lpstr>
      <vt:lpstr>Contact Information  </vt:lpstr>
      <vt:lpstr>Questions and Answers  </vt:lpstr>
    </vt:vector>
  </TitlesOfParts>
  <Company>Professional Property Appraisers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REVALUATION OF OUR COMMUNITY</dc:title>
  <dc:creator>Amanda</dc:creator>
  <cp:lastModifiedBy>Field Rep</cp:lastModifiedBy>
  <cp:revision>63</cp:revision>
  <cp:lastPrinted>2026-03-17T18:23:20Z</cp:lastPrinted>
  <dcterms:created xsi:type="dcterms:W3CDTF">2013-01-11T18:47:28Z</dcterms:created>
  <dcterms:modified xsi:type="dcterms:W3CDTF">2026-04-09T20:14:02Z</dcterms:modified>
</cp:coreProperties>
</file>